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658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UPI Transactions &amp; Fraud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23579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Gulnaaz Ali, Data Analyst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3406021"/>
            <a:ext cx="56705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Thank You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Questions?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8131"/>
            <a:ext cx="90344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UPI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Challenge: Growth vs. Risk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0538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India's Unified Payments Interface (UPI) is experiencing explosive growth, revolutionizing digital transactions. However, this rapid adoption brings significant challenges, primarily the escalating risk of fraud.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36012"/>
            <a:ext cx="4196358" cy="3060144"/>
          </a:xfrm>
          <a:prstGeom prst="roundRect">
            <a:avLst>
              <a:gd name="adj" fmla="val 311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36012"/>
            <a:ext cx="121920" cy="30601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73004" y="3593306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Unusual Patterns &amp; High-Value Risks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73004" y="4438055"/>
            <a:ext cx="3559850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Fraudsters exploit unusual transaction patterns and target high-value payments, posing a threat to users and financial institutions.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336012"/>
            <a:ext cx="4196358" cy="3060144"/>
          </a:xfrm>
          <a:prstGeom prst="roundRect">
            <a:avLst>
              <a:gd name="adj" fmla="val 311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336012"/>
            <a:ext cx="121920" cy="306014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96176" y="3593306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Vulnerable Networks &amp; Devices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96176" y="4438055"/>
            <a:ext cx="355985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Specific network types, devices, and merchant categories are proving to be fertile ground for fraudulent activities.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3336012"/>
            <a:ext cx="4196358" cy="3060144"/>
          </a:xfrm>
          <a:prstGeom prst="roundRect">
            <a:avLst>
              <a:gd name="adj" fmla="val 311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336012"/>
            <a:ext cx="121920" cy="306014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019348" y="3593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Lack of Clear Insights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019348" y="4083725"/>
            <a:ext cx="3559850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Banks and businesses often lack granular data on peak usage, demographic preferences, or individual bank performance, hindering effective strategy.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665130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gap in understanding impedes service improvement, fraud reduction, and the crucial task of building user trust.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796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Objectives: Driving Secure &amp; Insightful UPI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156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aims to address these challenges with a multi-faceted approach: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644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19513"/>
            <a:ext cx="6407944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893820"/>
            <a:ext cx="3445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Transaction Trend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384238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UPI trends across banks, devices, and merchant categories to identify operational patterns.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28548" y="33644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3719513"/>
            <a:ext cx="6408063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28548" y="3893820"/>
            <a:ext cx="3061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Fraud Pattern Detection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28548" y="4384238"/>
            <a:ext cx="640806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and monitor evolving fraud patterns, with a focus on high-value transactions and emerging threats.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54613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93819"/>
            <a:ext cx="6407944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3790" y="5990749"/>
            <a:ext cx="3543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Behavior Insights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6481167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user behavior by age groups, states, and peak usage times to optimize service delivery.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428548" y="54613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793819"/>
            <a:ext cx="6408063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8548" y="5990749"/>
            <a:ext cx="292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Actionable Intelligence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28548" y="6481167"/>
            <a:ext cx="640806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clear, actionable insights for enhancing security, optimizing services, and building enduring user trust.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75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Foundation: A Comprehensive 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45306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leverages a rich dataset combining transaction details, user demographics, and critical fraud indicators. This holistic approach ensures a 360-degree understanding of UPI usage and risks.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477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Transactional Data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459986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ID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1931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Amount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38775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Date-Time &amp; Weekend Flag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85823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Status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947755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Demographic &amp; Fraud Data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502515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ID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444609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Sender &amp; Receiver Age Group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864066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Bank Name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6283523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Type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702981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 Type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2721" y="7122438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 Flag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4797"/>
            <a:ext cx="12866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Understanding UPI Usage: Key Transaction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720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of over 2.5 lakh transactions, totaling ₹32.79 crore, reveals distinct patterns in UPI adoption and usage.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96590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Volume: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P2P dominates, followed by P2M, highlighting the primary use cases.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56209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Peak Hours: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Evenings (6-9 PM) are rush hours, with a day-hour heatmap showing clear activity spikes.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15828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Weekend Dynamics: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Weekdays have higher transaction volume, but weekends show greater value per transaction.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75446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Spending Categories: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Shopping and Grocery are the leading spending categories.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35065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 Rate: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robust 95% success rate, with only 5% transaction failures.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247668"/>
            <a:ext cx="6244709" cy="31086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439"/>
            <a:ext cx="956036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Unmasking Fraud: Patterns &amp; Vulnerabilities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831419"/>
            <a:ext cx="13042821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480 suspicious transactions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were identified, revealing critical fraud hotspots and risk factors across various dimensions.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510790"/>
            <a:ext cx="628626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Targeted Categories: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Grocery, Food, and Shopping are most vulnerable.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156347"/>
            <a:ext cx="628626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 Risk: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Android users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experience the highest number of fraud cases.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3801904"/>
            <a:ext cx="628626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Vulnerability: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4G and 5G networks show higher fraud than WiFi/3G.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4447461"/>
            <a:ext cx="628626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High-Risk States: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Specific states are identified as prominent fraud hotbeds.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5093018"/>
            <a:ext cx="628626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Peak Fraud Hours: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Evening hours (6-10 PM) align with peak fraud activity.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93790" y="5738574"/>
            <a:ext cx="628626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Mid-Week Spikes: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Wednesday-Thursday record more fraud than weekends.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93790" y="6384131"/>
            <a:ext cx="628626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Bank Exposure: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Certain banks, notably </a:t>
            </a:r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SBI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report higher incidents.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93790" y="6740604"/>
            <a:ext cx="628626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 Group Impact: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(18-30)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are disproportionately affected.</a:t>
            </a:r>
            <a:endParaRPr lang="en-US" sz="15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968" y="2554129"/>
            <a:ext cx="6283166" cy="34441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31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Consolidated Insights: A Snapshot of UPI Dynamics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889528"/>
            <a:ext cx="1270265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provides a comprehensive overview of UPI transaction behavior, emerging fraud patterns, and key demographic and geographic hotspots.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34377"/>
            <a:ext cx="30480" cy="1190625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080153"/>
            <a:ext cx="4196358" cy="3386257"/>
          </a:xfrm>
          <a:prstGeom prst="roundRect">
            <a:avLst>
              <a:gd name="adj" fmla="val 281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4270" y="411063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sp>
        <p:nvSpPr>
          <p:cNvPr id="7" name="Text 5"/>
          <p:cNvSpPr/>
          <p:nvPr/>
        </p:nvSpPr>
        <p:spPr>
          <a:xfrm>
            <a:off x="2721888" y="4234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051084" y="5017889"/>
            <a:ext cx="2839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Transaction &amp; Activity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5508308"/>
            <a:ext cx="3681770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2.5 lakh transactions (₹32.79 Cr)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dominated by P2P; peak usage in evenings (6-9 PM); 95% success rate. Shopping &amp; Grocery are top categories.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4080153"/>
            <a:ext cx="4196358" cy="3386257"/>
          </a:xfrm>
          <a:prstGeom prst="roundRect">
            <a:avLst>
              <a:gd name="adj" fmla="val 281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247442" y="411063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sp>
        <p:nvSpPr>
          <p:cNvPr id="12" name="Text 10"/>
          <p:cNvSpPr/>
          <p:nvPr/>
        </p:nvSpPr>
        <p:spPr>
          <a:xfrm>
            <a:off x="7145060" y="4234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474256" y="5017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Fraud Landscape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5508308"/>
            <a:ext cx="368177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480 suspicious cases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primarily in evenings (6-10 PM) and mid-week. Android users and 4G/5G networks face higher risk.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4080153"/>
            <a:ext cx="4196358" cy="3386257"/>
          </a:xfrm>
          <a:prstGeom prst="roundRect">
            <a:avLst>
              <a:gd name="adj" fmla="val 281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70613" y="411063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sp>
        <p:nvSpPr>
          <p:cNvPr id="17" name="Text 15"/>
          <p:cNvSpPr/>
          <p:nvPr/>
        </p:nvSpPr>
        <p:spPr>
          <a:xfrm>
            <a:off x="11568232" y="4234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9897427" y="5017889"/>
            <a:ext cx="3632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Demographic &amp; Geographic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897427" y="5508308"/>
            <a:ext cx="3681770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(18-30) are most affected; metro cities see high volume, but Tier-2 states show higher fraud ratios. Specific banks have elevated exposure.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637" y="559713"/>
            <a:ext cx="9356288" cy="412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Actionable Recommendations: Building a Safer UPI Ecosystem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11637" y="1236940"/>
            <a:ext cx="13207127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our insights, we propose targeted strategies to mitigate fraud, enhance user experience, and optimize UPI services.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711637" y="1583769"/>
            <a:ext cx="297299" cy="297299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1107" y="1608475"/>
            <a:ext cx="19823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141095" y="1629132"/>
            <a:ext cx="2205276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High-Value Payment Security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141095" y="1915001"/>
            <a:ext cx="1277766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biometric verification or secondary OTP for high-value transactions.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711637" y="2377559"/>
            <a:ext cx="297299" cy="297299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1107" y="2402265"/>
            <a:ext cx="19823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41095" y="2422922"/>
            <a:ext cx="218515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Network &amp; Device Hardening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141095" y="2708791"/>
            <a:ext cx="1277766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Collaborate with telecom providers to monitor 4G/5G fraud; introduce device fingerprinting for Android.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711637" y="3171349"/>
            <a:ext cx="297299" cy="297299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1107" y="3196054"/>
            <a:ext cx="19823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41095" y="3216712"/>
            <a:ext cx="1915835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Targeted User Awareness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141095" y="3502581"/>
            <a:ext cx="1277766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campaigns for 18-30 age group on safe UPI practices. Provide in-app alerts and one-click reporting.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711637" y="3965138"/>
            <a:ext cx="297299" cy="297299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1107" y="3989844"/>
            <a:ext cx="19823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141095" y="4010501"/>
            <a:ext cx="2494836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Bank-Specific Security Upgrades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1141095" y="4296370"/>
            <a:ext cx="1277766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Banks with high exposure (e.g., SBI) must upgrade fraud detection and internal security policies.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711637" y="4758928"/>
            <a:ext cx="297299" cy="297299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61107" y="4783634"/>
            <a:ext cx="19823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141095" y="4804291"/>
            <a:ext cx="2328624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Merchant Category Monitoring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1141095" y="5090160"/>
            <a:ext cx="1277766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Enforce stronger compliance and monitoring for high-risk categories like Grocery, Food, and Shopping.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711637" y="5552718"/>
            <a:ext cx="297299" cy="297299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61107" y="5577423"/>
            <a:ext cx="19823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1141095" y="5598081"/>
            <a:ext cx="2512457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Optimize Peak Hour Performance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1141095" y="5883950"/>
            <a:ext cx="1277766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success rates during evening rush hours by optimizing server loads and backend systems.</a:t>
            </a:r>
            <a:endParaRPr lang="en-US" sz="1000" dirty="0"/>
          </a:p>
        </p:txBody>
      </p:sp>
      <p:sp>
        <p:nvSpPr>
          <p:cNvPr id="28" name="Shape 26"/>
          <p:cNvSpPr/>
          <p:nvPr/>
        </p:nvSpPr>
        <p:spPr>
          <a:xfrm>
            <a:off x="711637" y="6346508"/>
            <a:ext cx="297299" cy="297299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61107" y="6371213"/>
            <a:ext cx="19823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1141095" y="6391870"/>
            <a:ext cx="2040850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Incentivize Off-Peak Usage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1141095" y="6677739"/>
            <a:ext cx="1277766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cashback/reward programs to encourage transactions during low-traffic periods.</a:t>
            </a:r>
            <a:endParaRPr lang="en-US" sz="1000" dirty="0"/>
          </a:p>
        </p:txBody>
      </p:sp>
      <p:sp>
        <p:nvSpPr>
          <p:cNvPr id="32" name="Shape 30"/>
          <p:cNvSpPr/>
          <p:nvPr/>
        </p:nvSpPr>
        <p:spPr>
          <a:xfrm>
            <a:off x="711637" y="7140297"/>
            <a:ext cx="297299" cy="297299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761107" y="7165003"/>
            <a:ext cx="19823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1141095" y="7185660"/>
            <a:ext cx="1652111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Personalized Services</a:t>
            </a:r>
            <a:endParaRPr lang="en-US" sz="1300" dirty="0"/>
          </a:p>
        </p:txBody>
      </p:sp>
      <p:sp>
        <p:nvSpPr>
          <p:cNvPr id="35" name="Text 33"/>
          <p:cNvSpPr/>
          <p:nvPr/>
        </p:nvSpPr>
        <p:spPr>
          <a:xfrm>
            <a:off x="1141095" y="7471529"/>
            <a:ext cx="12777668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demographic and geographic insights to personalize services and build customer trust.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9846"/>
            <a:ext cx="847082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Business Impact: Driving Value Through Insight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483519"/>
            <a:ext cx="1304282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these recommendations will yield substantial benefits across security, operations, and strategic growth.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00357"/>
            <a:ext cx="396835" cy="3968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49555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Enhanced Security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2838807"/>
            <a:ext cx="642223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financial losses from fraud and increased user confidence in the UPI ecosystem.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379" y="1900357"/>
            <a:ext cx="396835" cy="3968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14379" y="2495550"/>
            <a:ext cx="250495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Increased Trust &amp; Retention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414379" y="2838807"/>
            <a:ext cx="642223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adoption rates and sustained growth in UPI usage as users feel more secure.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94591"/>
            <a:ext cx="396835" cy="3968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3989784"/>
            <a:ext cx="264199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Higher Operational Efficiency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4333042"/>
            <a:ext cx="642223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Minimized transaction failures and reduced customer support costs.</a:t>
            </a:r>
            <a:endParaRPr lang="en-US" sz="12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379" y="3394591"/>
            <a:ext cx="396835" cy="3968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14379" y="3989784"/>
            <a:ext cx="296965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Stronger Regulatory Compliance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414379" y="4333042"/>
            <a:ext cx="642223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risk of penalties and reputational damage for banks and fintechs.</a:t>
            </a:r>
            <a:endParaRPr lang="en-US" sz="12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88825"/>
            <a:ext cx="396835" cy="39683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3790" y="5484019"/>
            <a:ext cx="266319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Personalized User Experience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793790" y="5827276"/>
            <a:ext cx="642223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engagement and repeat transactions driven by tailored services.</a:t>
            </a:r>
            <a:endParaRPr lang="en-US" sz="12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379" y="4888825"/>
            <a:ext cx="396835" cy="39683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14379" y="548401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Growth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7414379" y="5827276"/>
            <a:ext cx="642223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transaction volumes and cross-selling opportunities.</a:t>
            </a:r>
            <a:endParaRPr lang="en-US" sz="12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83060"/>
            <a:ext cx="396835" cy="39683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93790" y="6978253"/>
            <a:ext cx="21389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Competitive Advantage</a:t>
            </a:r>
            <a:endParaRPr lang="en-US" sz="1550" dirty="0"/>
          </a:p>
        </p:txBody>
      </p:sp>
      <p:sp>
        <p:nvSpPr>
          <p:cNvPr id="24" name="Text 15"/>
          <p:cNvSpPr/>
          <p:nvPr/>
        </p:nvSpPr>
        <p:spPr>
          <a:xfrm>
            <a:off x="793790" y="7321510"/>
            <a:ext cx="642223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Positioning as the most secure and reliable UPI provider in the market.</a:t>
            </a:r>
            <a:endParaRPr lang="en-US" sz="1250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379" y="6383060"/>
            <a:ext cx="396835" cy="39683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7414379" y="6978253"/>
            <a:ext cx="243113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Improved Decision-Making</a:t>
            </a:r>
            <a:endParaRPr lang="en-US" sz="1550" dirty="0"/>
          </a:p>
        </p:txBody>
      </p:sp>
      <p:sp>
        <p:nvSpPr>
          <p:cNvPr id="27" name="Text 17"/>
          <p:cNvSpPr/>
          <p:nvPr/>
        </p:nvSpPr>
        <p:spPr>
          <a:xfrm>
            <a:off x="7414379" y="7321510"/>
            <a:ext cx="6422231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Actionable insights for better product development and service strategies.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2025-08-28T08:06:20Z</dcterms:created>
  <dcterms:modified xsi:type="dcterms:W3CDTF">2025-08-28T08:06:20Z</dcterms:modified>
</cp:coreProperties>
</file>